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2"/>
  </p:notesMasterIdLst>
  <p:sldIdLst>
    <p:sldId id="256" r:id="rId2"/>
    <p:sldId id="257" r:id="rId3"/>
    <p:sldId id="264" r:id="rId4"/>
    <p:sldId id="258" r:id="rId5"/>
    <p:sldId id="265" r:id="rId6"/>
    <p:sldId id="260" r:id="rId7"/>
    <p:sldId id="261" r:id="rId8"/>
    <p:sldId id="259" r:id="rId9"/>
    <p:sldId id="262"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24" autoAdjust="0"/>
  </p:normalViewPr>
  <p:slideViewPr>
    <p:cSldViewPr>
      <p:cViewPr>
        <p:scale>
          <a:sx n="77" d="100"/>
          <a:sy n="77" d="100"/>
        </p:scale>
        <p:origin x="-1170" y="-1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CBC5AF-5464-4372-ABC7-82F171D74DA2}" type="datetimeFigureOut">
              <a:rPr lang="en-GB" smtClean="0"/>
              <a:t>28/04/2017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0DED02-587F-4D51-856B-40EB5CAF5C81}" type="slidenum">
              <a:rPr lang="en-GB" smtClean="0"/>
              <a:t>‹#›</a:t>
            </a:fld>
            <a:endParaRPr lang="en-GB"/>
          </a:p>
        </p:txBody>
      </p:sp>
    </p:spTree>
    <p:extLst>
      <p:ext uri="{BB962C8B-B14F-4D97-AF65-F5344CB8AC3E}">
        <p14:creationId xmlns:p14="http://schemas.microsoft.com/office/powerpoint/2010/main" val="333503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D0DED02-587F-4D51-856B-40EB5CAF5C81}" type="slidenum">
              <a:rPr lang="en-GB" smtClean="0"/>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dirty="0" smtClean="0"/>
              <a:t>A Neighbourhood Development</a:t>
            </a:r>
            <a:r>
              <a:rPr lang="en-GB" baseline="0" dirty="0" smtClean="0"/>
              <a:t> Plan is a government initiative to allow communities to have a say in the planning process and help shape the places where they live. Herefordshire Council have been very proactive in promoting Neighbourhood Plans and have a very high take up from parishes in the county and one of the highest in the country.</a:t>
            </a:r>
          </a:p>
          <a:p>
            <a:r>
              <a:rPr lang="en-GB" baseline="0" dirty="0" smtClean="0"/>
              <a:t>Agreement to go forward with an NDP was taken back in 2013 following a presentation by a representative of Herefordshire Council’s NDP Support Team at the Parish meeting that year and attendance by members of the Parish Council at several earlier NDP information events held by HC.</a:t>
            </a:r>
          </a:p>
          <a:p>
            <a:r>
              <a:rPr lang="en-GB" baseline="0" dirty="0" smtClean="0"/>
              <a:t>Application was made later that month.</a:t>
            </a:r>
          </a:p>
          <a:p>
            <a:r>
              <a:rPr lang="en-GB" baseline="0" dirty="0" smtClean="0"/>
              <a:t> - We decided to include the whole of the Parish in our Plan rather than just the core village and this was formally advertised by HC in June 2013 with formal approval received in early August.</a:t>
            </a:r>
          </a:p>
          <a:p>
            <a:pPr>
              <a:buFontTx/>
              <a:buChar char="-"/>
            </a:pPr>
            <a:r>
              <a:rPr lang="en-GB" baseline="0" dirty="0" smtClean="0"/>
              <a:t>A Steering Group was also formally appointed in May. This is primarily made up of several members of the Parish Council and two or three members outside of the PC. </a:t>
            </a:r>
          </a:p>
          <a:p>
            <a:pPr>
              <a:buFontTx/>
              <a:buChar char="-"/>
            </a:pPr>
            <a:r>
              <a:rPr lang="en-GB" baseline="0" dirty="0" smtClean="0"/>
              <a:t> A project plan was drawn up and a budget drafted. Funding of up to £8000 (now £9000) for NDP projects is available via Localities c/o </a:t>
            </a:r>
            <a:r>
              <a:rPr lang="en-GB" sz="1200" b="0" i="0" kern="1200" dirty="0" smtClean="0">
                <a:solidFill>
                  <a:schemeClr val="tx1"/>
                </a:solidFill>
                <a:latin typeface="+mn-lt"/>
                <a:ea typeface="+mn-ea"/>
                <a:cs typeface="+mn-cs"/>
              </a:rPr>
              <a:t>The Department for Communities and Local Government. Additional</a:t>
            </a:r>
            <a:r>
              <a:rPr lang="en-GB" sz="1200" b="0" i="0" kern="1200" baseline="0" dirty="0" smtClean="0">
                <a:solidFill>
                  <a:schemeClr val="tx1"/>
                </a:solidFill>
                <a:latin typeface="+mn-lt"/>
                <a:ea typeface="+mn-ea"/>
                <a:cs typeface="+mn-cs"/>
              </a:rPr>
              <a:t> funding can be sourced via the Lottery Awards for All Scheme. We will have applied for nearly all the Localities funding available and will need to apply to A4A for </a:t>
            </a:r>
            <a:r>
              <a:rPr lang="en-GB" sz="1200" b="0" i="0" kern="1200" baseline="0" dirty="0" err="1" smtClean="0">
                <a:solidFill>
                  <a:schemeClr val="tx1"/>
                </a:solidFill>
                <a:latin typeface="+mn-lt"/>
                <a:ea typeface="+mn-ea"/>
                <a:cs typeface="+mn-cs"/>
              </a:rPr>
              <a:t>additonal</a:t>
            </a:r>
            <a:r>
              <a:rPr lang="en-GB" sz="1200" b="0" i="0" kern="1200" baseline="0" dirty="0" smtClean="0">
                <a:solidFill>
                  <a:schemeClr val="tx1"/>
                </a:solidFill>
                <a:latin typeface="+mn-lt"/>
                <a:ea typeface="+mn-ea"/>
                <a:cs typeface="+mn-cs"/>
              </a:rPr>
              <a:t> funds to complete the project.</a:t>
            </a:r>
          </a:p>
          <a:p>
            <a:pPr>
              <a:buFontTx/>
              <a:buChar char="-"/>
            </a:pPr>
            <a:r>
              <a:rPr lang="en-GB" sz="1200" b="0" i="0" kern="1200" baseline="0" dirty="0" smtClean="0">
                <a:solidFill>
                  <a:schemeClr val="tx1"/>
                </a:solidFill>
                <a:latin typeface="+mn-lt"/>
                <a:ea typeface="+mn-ea"/>
                <a:cs typeface="+mn-cs"/>
              </a:rPr>
              <a:t>We have engaged the services of  data consultants Data Orchard who are helping to guide us through this process and assist with putting together </a:t>
            </a:r>
            <a:endParaRPr lang="en-GB" b="0" baseline="0" dirty="0" smtClean="0"/>
          </a:p>
        </p:txBody>
      </p:sp>
      <p:sp>
        <p:nvSpPr>
          <p:cNvPr id="4" name="Slide Number Placeholder 3"/>
          <p:cNvSpPr>
            <a:spLocks noGrp="1"/>
          </p:cNvSpPr>
          <p:nvPr>
            <p:ph type="sldNum" sz="quarter" idx="10"/>
          </p:nvPr>
        </p:nvSpPr>
        <p:spPr/>
        <p:txBody>
          <a:bodyPr/>
          <a:lstStyle/>
          <a:p>
            <a:fld id="{BD0DED02-587F-4D51-856B-40EB5CAF5C81}" type="slidenum">
              <a:rPr lang="en-GB" smtClean="0"/>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D0DED02-587F-4D51-856B-40EB5CAF5C81}" type="slidenum">
              <a:rPr lang="en-GB" smtClean="0"/>
              <a:t>3</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EDAEA3B-2EF6-4C54-99C9-D0B8FCA55150}" type="datetimeFigureOut">
              <a:rPr lang="en-GB" smtClean="0"/>
              <a:t>28/04/2017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5AD822-FBBA-4CD8-9ACA-E053097FEFF2}"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DAEA3B-2EF6-4C54-99C9-D0B8FCA55150}" type="datetimeFigureOut">
              <a:rPr lang="en-GB" smtClean="0"/>
              <a:t>28/04/2017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5AD822-FBBA-4CD8-9ACA-E053097FEFF2}"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DAEA3B-2EF6-4C54-99C9-D0B8FCA55150}" type="datetimeFigureOut">
              <a:rPr lang="en-GB" smtClean="0"/>
              <a:t>28/04/2017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5AD822-FBBA-4CD8-9ACA-E053097FEFF2}"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DAEA3B-2EF6-4C54-99C9-D0B8FCA55150}" type="datetimeFigureOut">
              <a:rPr lang="en-GB" smtClean="0"/>
              <a:t>28/04/2017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5AD822-FBBA-4CD8-9ACA-E053097FEFF2}"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DAEA3B-2EF6-4C54-99C9-D0B8FCA55150}" type="datetimeFigureOut">
              <a:rPr lang="en-GB" smtClean="0"/>
              <a:t>28/04/2017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5AD822-FBBA-4CD8-9ACA-E053097FEFF2}"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EDAEA3B-2EF6-4C54-99C9-D0B8FCA55150}" type="datetimeFigureOut">
              <a:rPr lang="en-GB" smtClean="0"/>
              <a:t>28/04/2017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5AD822-FBBA-4CD8-9ACA-E053097FEFF2}"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EDAEA3B-2EF6-4C54-99C9-D0B8FCA55150}" type="datetimeFigureOut">
              <a:rPr lang="en-GB" smtClean="0"/>
              <a:t>28/04/2017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95AD822-FBBA-4CD8-9ACA-E053097FEFF2}"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EDAEA3B-2EF6-4C54-99C9-D0B8FCA55150}" type="datetimeFigureOut">
              <a:rPr lang="en-GB" smtClean="0"/>
              <a:t>28/04/2017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95AD822-FBBA-4CD8-9ACA-E053097FEFF2}"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AEA3B-2EF6-4C54-99C9-D0B8FCA55150}" type="datetimeFigureOut">
              <a:rPr lang="en-GB" smtClean="0"/>
              <a:t>28/04/2017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95AD822-FBBA-4CD8-9ACA-E053097FEFF2}"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DAEA3B-2EF6-4C54-99C9-D0B8FCA55150}" type="datetimeFigureOut">
              <a:rPr lang="en-GB" smtClean="0"/>
              <a:t>28/04/2017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5AD822-FBBA-4CD8-9ACA-E053097FEFF2}"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DAEA3B-2EF6-4C54-99C9-D0B8FCA55150}" type="datetimeFigureOut">
              <a:rPr lang="en-GB" smtClean="0"/>
              <a:t>28/04/2017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5AD822-FBBA-4CD8-9ACA-E053097FEFF2}"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DAEA3B-2EF6-4C54-99C9-D0B8FCA55150}" type="datetimeFigureOut">
              <a:rPr lang="en-GB" smtClean="0"/>
              <a:t>28/04/2017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5AD822-FBBA-4CD8-9ACA-E053097FEFF2}"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3212976"/>
            <a:ext cx="7772400" cy="2376264"/>
          </a:xfrm>
        </p:spPr>
        <p:txBody>
          <a:bodyPr>
            <a:normAutofit/>
          </a:bodyPr>
          <a:lstStyle/>
          <a:p>
            <a:r>
              <a:rPr lang="en-GB" b="1" dirty="0" smtClean="0"/>
              <a:t>Weobley Parish </a:t>
            </a:r>
            <a:br>
              <a:rPr lang="en-GB" b="1" dirty="0" smtClean="0"/>
            </a:br>
            <a:r>
              <a:rPr lang="en-GB" b="1" dirty="0" smtClean="0"/>
              <a:t>Neighbourhood Development Plan (NDP)</a:t>
            </a:r>
            <a:endParaRPr lang="en-GB" b="1" dirty="0"/>
          </a:p>
        </p:txBody>
      </p:sp>
      <p:sp>
        <p:nvSpPr>
          <p:cNvPr id="3" name="Subtitle 2"/>
          <p:cNvSpPr>
            <a:spLocks noGrp="1"/>
          </p:cNvSpPr>
          <p:nvPr>
            <p:ph type="subTitle" idx="1"/>
          </p:nvPr>
        </p:nvSpPr>
        <p:spPr>
          <a:xfrm>
            <a:off x="1331640" y="5517232"/>
            <a:ext cx="6912768" cy="648072"/>
          </a:xfrm>
        </p:spPr>
        <p:txBody>
          <a:bodyPr>
            <a:normAutofit fontScale="85000" lnSpcReduction="10000"/>
          </a:bodyPr>
          <a:lstStyle/>
          <a:p>
            <a:r>
              <a:rPr lang="en-GB" sz="4400" b="1" dirty="0" smtClean="0">
                <a:solidFill>
                  <a:srgbClr val="FF0000"/>
                </a:solidFill>
              </a:rPr>
              <a:t>Steering Group Report April 2017</a:t>
            </a:r>
          </a:p>
          <a:p>
            <a:endParaRPr lang="en-GB" sz="4400" dirty="0"/>
          </a:p>
        </p:txBody>
      </p:sp>
      <p:pic>
        <p:nvPicPr>
          <p:cNvPr id="4" name="Picture 3"/>
          <p:cNvPicPr/>
          <p:nvPr/>
        </p:nvPicPr>
        <p:blipFill>
          <a:blip r:embed="rId3" cstate="print"/>
          <a:srcRect/>
          <a:stretch>
            <a:fillRect/>
          </a:stretch>
        </p:blipFill>
        <p:spPr bwMode="auto">
          <a:xfrm>
            <a:off x="3131840" y="260648"/>
            <a:ext cx="2552700" cy="246697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B050"/>
                </a:solidFill>
              </a:rPr>
              <a:t>Community Consultation Event</a:t>
            </a:r>
            <a:endParaRPr lang="en-GB" dirty="0"/>
          </a:p>
        </p:txBody>
      </p:sp>
      <p:sp>
        <p:nvSpPr>
          <p:cNvPr id="3" name="Content Placeholder 2"/>
          <p:cNvSpPr>
            <a:spLocks noGrp="1"/>
          </p:cNvSpPr>
          <p:nvPr>
            <p:ph idx="1"/>
          </p:nvPr>
        </p:nvSpPr>
        <p:spPr>
          <a:xfrm>
            <a:off x="457200" y="1340768"/>
            <a:ext cx="8229600" cy="5112568"/>
          </a:xfrm>
        </p:spPr>
        <p:txBody>
          <a:bodyPr>
            <a:normAutofit fontScale="32500" lnSpcReduction="20000"/>
          </a:bodyPr>
          <a:lstStyle/>
          <a:p>
            <a:pPr>
              <a:buNone/>
            </a:pPr>
            <a:r>
              <a:rPr lang="en-GB" sz="5700" b="1" dirty="0" smtClean="0"/>
              <a:t>       </a:t>
            </a:r>
            <a:endParaRPr lang="en-GB" sz="5700" b="1" dirty="0"/>
          </a:p>
          <a:p>
            <a:pPr>
              <a:buNone/>
            </a:pPr>
            <a:r>
              <a:rPr lang="en-GB" sz="5700" b="1" dirty="0" smtClean="0"/>
              <a:t>		 </a:t>
            </a:r>
            <a:r>
              <a:rPr lang="en-GB" sz="9800" b="1" dirty="0" smtClean="0"/>
              <a:t>The next stage!!</a:t>
            </a:r>
            <a:endParaRPr lang="en-GB" sz="9800" dirty="0" smtClean="0"/>
          </a:p>
          <a:p>
            <a:pPr>
              <a:buNone/>
            </a:pPr>
            <a:r>
              <a:rPr lang="en-GB" sz="8000" dirty="0" smtClean="0"/>
              <a:t>           </a:t>
            </a:r>
            <a:r>
              <a:rPr lang="en-GB" sz="9800" dirty="0" smtClean="0"/>
              <a:t>- another chance to</a:t>
            </a:r>
          </a:p>
          <a:p>
            <a:pPr>
              <a:buNone/>
            </a:pPr>
            <a:r>
              <a:rPr lang="en-GB" sz="8000" dirty="0" smtClean="0"/>
              <a:t>            </a:t>
            </a:r>
            <a:r>
              <a:rPr lang="en-GB" sz="9800" dirty="0" smtClean="0"/>
              <a:t>‘</a:t>
            </a:r>
            <a:r>
              <a:rPr lang="en-GB" sz="9800" b="1" dirty="0" smtClean="0"/>
              <a:t>have your say’</a:t>
            </a:r>
            <a:endParaRPr lang="en-GB" sz="9800" dirty="0" smtClean="0"/>
          </a:p>
          <a:p>
            <a:pPr>
              <a:buNone/>
            </a:pPr>
            <a:r>
              <a:rPr lang="en-GB" sz="4300" b="1" dirty="0" smtClean="0"/>
              <a:t> </a:t>
            </a:r>
            <a:endParaRPr lang="en-GB" sz="4300" dirty="0" smtClean="0"/>
          </a:p>
          <a:p>
            <a:pPr>
              <a:buNone/>
            </a:pPr>
            <a:r>
              <a:rPr lang="en-GB" b="1" dirty="0" smtClean="0"/>
              <a:t> </a:t>
            </a:r>
          </a:p>
          <a:p>
            <a:pPr>
              <a:buNone/>
            </a:pPr>
            <a:endParaRPr lang="en-GB" dirty="0" smtClean="0"/>
          </a:p>
          <a:p>
            <a:pPr algn="ctr">
              <a:buNone/>
            </a:pPr>
            <a:r>
              <a:rPr lang="en-GB" sz="11100" b="1" dirty="0" smtClean="0">
                <a:solidFill>
                  <a:srgbClr val="FF0000"/>
                </a:solidFill>
              </a:rPr>
              <a:t>Friday 12</a:t>
            </a:r>
            <a:r>
              <a:rPr lang="en-GB" sz="11100" b="1" baseline="30000" dirty="0" smtClean="0">
                <a:solidFill>
                  <a:srgbClr val="FF0000"/>
                </a:solidFill>
              </a:rPr>
              <a:t>th</a:t>
            </a:r>
            <a:r>
              <a:rPr lang="en-GB" sz="11100" b="1" dirty="0" smtClean="0">
                <a:solidFill>
                  <a:srgbClr val="FF0000"/>
                </a:solidFill>
              </a:rPr>
              <a:t> May - 6 pm to 8 pm</a:t>
            </a:r>
          </a:p>
          <a:p>
            <a:pPr algn="ctr">
              <a:buNone/>
            </a:pPr>
            <a:endParaRPr lang="en-GB" sz="1700" dirty="0" smtClean="0">
              <a:solidFill>
                <a:srgbClr val="FF0000"/>
              </a:solidFill>
            </a:endParaRPr>
          </a:p>
          <a:p>
            <a:pPr algn="ctr">
              <a:buNone/>
            </a:pPr>
            <a:r>
              <a:rPr lang="en-GB" sz="11000" b="1" dirty="0" smtClean="0">
                <a:solidFill>
                  <a:srgbClr val="FF0000"/>
                </a:solidFill>
              </a:rPr>
              <a:t>Saturday 13</a:t>
            </a:r>
            <a:r>
              <a:rPr lang="en-GB" sz="11000" b="1" baseline="30000" dirty="0" smtClean="0">
                <a:solidFill>
                  <a:srgbClr val="FF0000"/>
                </a:solidFill>
              </a:rPr>
              <a:t>th</a:t>
            </a:r>
            <a:r>
              <a:rPr lang="en-GB" sz="11000" b="1" dirty="0" smtClean="0">
                <a:solidFill>
                  <a:srgbClr val="FF0000"/>
                </a:solidFill>
              </a:rPr>
              <a:t> May - 10 am to 4 pm</a:t>
            </a:r>
          </a:p>
          <a:p>
            <a:pPr algn="ctr">
              <a:buNone/>
            </a:pPr>
            <a:endParaRPr lang="en-GB" sz="6400" dirty="0" smtClean="0">
              <a:solidFill>
                <a:srgbClr val="FF0000"/>
              </a:solidFill>
            </a:endParaRPr>
          </a:p>
          <a:p>
            <a:pPr algn="ctr">
              <a:buNone/>
            </a:pPr>
            <a:r>
              <a:rPr lang="en-GB" sz="6400" b="1" dirty="0" smtClean="0">
                <a:solidFill>
                  <a:srgbClr val="FF0000"/>
                </a:solidFill>
              </a:rPr>
              <a:t>   </a:t>
            </a:r>
            <a:r>
              <a:rPr lang="en-GB" sz="11100" b="1" dirty="0" smtClean="0">
                <a:solidFill>
                  <a:srgbClr val="FF0000"/>
                </a:solidFill>
              </a:rPr>
              <a:t>in Weobley Village Hall </a:t>
            </a:r>
          </a:p>
          <a:p>
            <a:pPr algn="ctr">
              <a:buNone/>
            </a:pPr>
            <a:endParaRPr lang="en-GB" sz="2100" b="1" dirty="0" smtClean="0">
              <a:solidFill>
                <a:srgbClr val="FF0000"/>
              </a:solidFill>
            </a:endParaRPr>
          </a:p>
          <a:p>
            <a:pPr algn="ctr">
              <a:buNone/>
            </a:pPr>
            <a:r>
              <a:rPr lang="en-GB" sz="7400" b="1" dirty="0"/>
              <a:t>weobleyndp.weebly.com</a:t>
            </a:r>
            <a:endParaRPr lang="en-GB" sz="7400" dirty="0"/>
          </a:p>
          <a:p>
            <a:pPr algn="ctr">
              <a:buNone/>
            </a:pPr>
            <a:endParaRPr lang="en-GB" sz="6400" dirty="0"/>
          </a:p>
        </p:txBody>
      </p:sp>
      <p:pic>
        <p:nvPicPr>
          <p:cNvPr id="4" name="Picture 3"/>
          <p:cNvPicPr/>
          <p:nvPr/>
        </p:nvPicPr>
        <p:blipFill>
          <a:blip r:embed="rId2" cstate="print"/>
          <a:srcRect/>
          <a:stretch>
            <a:fillRect/>
          </a:stretch>
        </p:blipFill>
        <p:spPr bwMode="auto">
          <a:xfrm>
            <a:off x="5436096" y="1196753"/>
            <a:ext cx="2376264" cy="2232248"/>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solidFill>
                  <a:srgbClr val="00B050"/>
                </a:solidFill>
              </a:rPr>
              <a:t>What has been achieved so far</a:t>
            </a:r>
            <a:endParaRPr lang="en-GB" dirty="0">
              <a:solidFill>
                <a:srgbClr val="00B050"/>
              </a:solidFill>
            </a:endParaRPr>
          </a:p>
        </p:txBody>
      </p:sp>
      <p:sp>
        <p:nvSpPr>
          <p:cNvPr id="3" name="Content Placeholder 2"/>
          <p:cNvSpPr>
            <a:spLocks noGrp="1"/>
          </p:cNvSpPr>
          <p:nvPr>
            <p:ph idx="1"/>
          </p:nvPr>
        </p:nvSpPr>
        <p:spPr/>
        <p:txBody>
          <a:bodyPr>
            <a:normAutofit/>
          </a:bodyPr>
          <a:lstStyle/>
          <a:p>
            <a:r>
              <a:rPr lang="en-GB" dirty="0"/>
              <a:t>Agreement </a:t>
            </a:r>
            <a:r>
              <a:rPr lang="en-GB" dirty="0" smtClean="0"/>
              <a:t>to </a:t>
            </a:r>
            <a:r>
              <a:rPr lang="en-GB" dirty="0"/>
              <a:t>go forward with </a:t>
            </a:r>
            <a:r>
              <a:rPr lang="en-GB" dirty="0" smtClean="0"/>
              <a:t>an NDP</a:t>
            </a:r>
          </a:p>
          <a:p>
            <a:r>
              <a:rPr lang="en-GB" dirty="0"/>
              <a:t>Formal approval of </a:t>
            </a:r>
            <a:r>
              <a:rPr lang="en-GB" dirty="0" smtClean="0"/>
              <a:t>the NDP </a:t>
            </a:r>
            <a:r>
              <a:rPr lang="en-GB" dirty="0"/>
              <a:t>Area </a:t>
            </a:r>
            <a:endParaRPr lang="en-GB" dirty="0" smtClean="0"/>
          </a:p>
          <a:p>
            <a:r>
              <a:rPr lang="en-GB" dirty="0"/>
              <a:t>Steering Group appointed to begin the NDP process</a:t>
            </a:r>
            <a:r>
              <a:rPr lang="en-GB" dirty="0" smtClean="0"/>
              <a:t>.</a:t>
            </a:r>
          </a:p>
          <a:p>
            <a:r>
              <a:rPr lang="en-GB" dirty="0" smtClean="0"/>
              <a:t>Draft a Project Plan</a:t>
            </a:r>
          </a:p>
          <a:p>
            <a:r>
              <a:rPr lang="en-GB" dirty="0" smtClean="0"/>
              <a:t>Draft a budget and apply for funding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B050"/>
                </a:solidFill>
              </a:rPr>
              <a:t>What has been achieved so far</a:t>
            </a:r>
            <a:endParaRPr lang="en-GB" dirty="0"/>
          </a:p>
        </p:txBody>
      </p:sp>
      <p:sp>
        <p:nvSpPr>
          <p:cNvPr id="3" name="Content Placeholder 2"/>
          <p:cNvSpPr>
            <a:spLocks noGrp="1"/>
          </p:cNvSpPr>
          <p:nvPr>
            <p:ph idx="1"/>
          </p:nvPr>
        </p:nvSpPr>
        <p:spPr/>
        <p:txBody>
          <a:bodyPr>
            <a:normAutofit/>
          </a:bodyPr>
          <a:lstStyle/>
          <a:p>
            <a:r>
              <a:rPr lang="en-GB" dirty="0" smtClean="0"/>
              <a:t>Community consultation: </a:t>
            </a:r>
          </a:p>
          <a:p>
            <a:pPr>
              <a:buNone/>
            </a:pPr>
            <a:endParaRPr lang="en-GB" sz="900" dirty="0" smtClean="0"/>
          </a:p>
          <a:p>
            <a:pPr>
              <a:buNone/>
            </a:pPr>
            <a:r>
              <a:rPr lang="en-GB" dirty="0" smtClean="0"/>
              <a:t>    Consulted with individual community groups</a:t>
            </a:r>
          </a:p>
          <a:p>
            <a:pPr>
              <a:buNone/>
            </a:pPr>
            <a:r>
              <a:rPr lang="en-GB" dirty="0" smtClean="0"/>
              <a:t>    and businesses</a:t>
            </a:r>
          </a:p>
          <a:p>
            <a:pPr>
              <a:buNone/>
            </a:pPr>
            <a:r>
              <a:rPr lang="en-GB" dirty="0" smtClean="0"/>
              <a:t>    Planning for Real – ‘Have Your Say’ event  </a:t>
            </a:r>
          </a:p>
          <a:p>
            <a:pPr>
              <a:buNone/>
            </a:pPr>
            <a:r>
              <a:rPr lang="en-GB" dirty="0" smtClean="0"/>
              <a:t>    Community Survey – the questionnaire</a:t>
            </a:r>
          </a:p>
          <a:p>
            <a:pPr>
              <a:buNone/>
            </a:pPr>
            <a:endParaRPr lang="en-GB" sz="1800" dirty="0" smtClean="0"/>
          </a:p>
          <a:p>
            <a:r>
              <a:rPr lang="en-GB" dirty="0" smtClean="0"/>
              <a:t>Survey results collated, analysed and published</a:t>
            </a:r>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B050"/>
                </a:solidFill>
              </a:rPr>
              <a:t>Where we are now</a:t>
            </a:r>
            <a:endParaRPr lang="en-GB" dirty="0">
              <a:solidFill>
                <a:srgbClr val="00B050"/>
              </a:solidFill>
            </a:endParaRPr>
          </a:p>
        </p:txBody>
      </p:sp>
      <p:sp>
        <p:nvSpPr>
          <p:cNvPr id="3" name="Content Placeholder 2"/>
          <p:cNvSpPr>
            <a:spLocks noGrp="1"/>
          </p:cNvSpPr>
          <p:nvPr>
            <p:ph idx="1"/>
          </p:nvPr>
        </p:nvSpPr>
        <p:spPr/>
        <p:txBody>
          <a:bodyPr>
            <a:normAutofit/>
          </a:bodyPr>
          <a:lstStyle/>
          <a:p>
            <a:endParaRPr lang="en-GB" dirty="0" smtClean="0"/>
          </a:p>
          <a:p>
            <a:r>
              <a:rPr lang="en-GB" dirty="0" smtClean="0"/>
              <a:t>Produce </a:t>
            </a:r>
            <a:r>
              <a:rPr lang="en-GB" dirty="0"/>
              <a:t>‘Vision’ </a:t>
            </a:r>
            <a:r>
              <a:rPr lang="en-GB" dirty="0" smtClean="0"/>
              <a:t>&amp; </a:t>
            </a:r>
            <a:r>
              <a:rPr lang="en-GB" dirty="0"/>
              <a:t>‘Objectives</a:t>
            </a:r>
            <a:r>
              <a:rPr lang="en-GB" dirty="0" smtClean="0"/>
              <a:t>’</a:t>
            </a:r>
          </a:p>
          <a:p>
            <a:r>
              <a:rPr lang="en-GB" dirty="0" smtClean="0"/>
              <a:t>Complete Site Assessments</a:t>
            </a:r>
          </a:p>
          <a:p>
            <a:r>
              <a:rPr lang="en-GB" dirty="0" smtClean="0"/>
              <a:t>Begin drafting </a:t>
            </a:r>
            <a:r>
              <a:rPr lang="en-GB" dirty="0"/>
              <a:t>Policy options</a:t>
            </a:r>
          </a:p>
          <a:p>
            <a:r>
              <a:rPr lang="en-GB" dirty="0" smtClean="0"/>
              <a:t>Community </a:t>
            </a:r>
            <a:r>
              <a:rPr lang="en-GB" dirty="0"/>
              <a:t>Consultation - Vision &amp; Objectives and </a:t>
            </a:r>
            <a:r>
              <a:rPr lang="en-GB" dirty="0" smtClean="0"/>
              <a:t>draft Policy options</a:t>
            </a:r>
          </a:p>
          <a:p>
            <a:pPr>
              <a:buNone/>
            </a:pPr>
            <a:endParaRPr lang="en-GB" dirty="0" smtClean="0"/>
          </a:p>
          <a:p>
            <a:endParaRPr lang="en-GB" dirty="0" smtClean="0"/>
          </a:p>
          <a:p>
            <a:pPr>
              <a:buNone/>
            </a:pP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smtClean="0">
                <a:solidFill>
                  <a:srgbClr val="00B050"/>
                </a:solidFill>
              </a:rPr>
              <a:t>Vision</a:t>
            </a:r>
            <a:endParaRPr lang="en-GB" b="1" dirty="0">
              <a:solidFill>
                <a:srgbClr val="00B050"/>
              </a:solidFill>
            </a:endParaRPr>
          </a:p>
        </p:txBody>
      </p:sp>
      <p:sp>
        <p:nvSpPr>
          <p:cNvPr id="5" name="Content Placeholder 4"/>
          <p:cNvSpPr>
            <a:spLocks noGrp="1"/>
          </p:cNvSpPr>
          <p:nvPr>
            <p:ph idx="1"/>
          </p:nvPr>
        </p:nvSpPr>
        <p:spPr/>
        <p:txBody>
          <a:bodyPr/>
          <a:lstStyle/>
          <a:p>
            <a:r>
              <a:rPr lang="en-GB" b="1" u="sng" dirty="0"/>
              <a:t>Vision</a:t>
            </a:r>
            <a:endParaRPr lang="en-GB" dirty="0"/>
          </a:p>
          <a:p>
            <a:pPr>
              <a:buNone/>
            </a:pPr>
            <a:r>
              <a:rPr lang="en-GB" b="1" i="1" smtClean="0"/>
              <a:t>    “Weobley </a:t>
            </a:r>
            <a:r>
              <a:rPr lang="en-GB" b="1" i="1" dirty="0"/>
              <a:t>Parish will support a diverse and healthy community having the village at its heart providing a range of services and facilities for all its residents while protecting its natural and historical environment and maintaining a thriving local economy.”     </a:t>
            </a:r>
            <a:endParaRPr lang="en-GB" dirty="0"/>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solidFill>
                  <a:srgbClr val="00B050"/>
                </a:solidFill>
              </a:rPr>
              <a:t>Community Consultation</a:t>
            </a:r>
            <a:endParaRPr lang="en-GB" dirty="0">
              <a:solidFill>
                <a:srgbClr val="00B050"/>
              </a:solidFill>
            </a:endParaRPr>
          </a:p>
        </p:txBody>
      </p:sp>
      <p:sp>
        <p:nvSpPr>
          <p:cNvPr id="3" name="Content Placeholder 2"/>
          <p:cNvSpPr>
            <a:spLocks noGrp="1"/>
          </p:cNvSpPr>
          <p:nvPr>
            <p:ph idx="4294967295"/>
          </p:nvPr>
        </p:nvSpPr>
        <p:spPr>
          <a:xfrm>
            <a:off x="755576" y="1484784"/>
            <a:ext cx="7992888" cy="4641379"/>
          </a:xfrm>
        </p:spPr>
        <p:txBody>
          <a:bodyPr>
            <a:normAutofit fontScale="70000" lnSpcReduction="20000"/>
          </a:bodyPr>
          <a:lstStyle/>
          <a:p>
            <a:pPr>
              <a:buNone/>
            </a:pPr>
            <a:r>
              <a:rPr lang="en-GB" sz="4700" b="1" dirty="0" smtClean="0"/>
              <a:t>      The next stage!!</a:t>
            </a:r>
            <a:endParaRPr lang="en-GB" sz="4700" dirty="0" smtClean="0"/>
          </a:p>
          <a:p>
            <a:pPr>
              <a:buNone/>
            </a:pPr>
            <a:r>
              <a:rPr lang="en-GB" sz="4700" dirty="0" smtClean="0"/>
              <a:t>    - </a:t>
            </a:r>
            <a:r>
              <a:rPr lang="en-GB" sz="4700" dirty="0"/>
              <a:t>another chance to</a:t>
            </a:r>
          </a:p>
          <a:p>
            <a:pPr>
              <a:buNone/>
            </a:pPr>
            <a:r>
              <a:rPr lang="en-GB" sz="4700" dirty="0" smtClean="0"/>
              <a:t>       ‘</a:t>
            </a:r>
            <a:r>
              <a:rPr lang="en-GB" sz="4700" b="1" dirty="0"/>
              <a:t>have your say’</a:t>
            </a:r>
            <a:endParaRPr lang="en-GB" sz="4700" dirty="0"/>
          </a:p>
          <a:p>
            <a:pPr>
              <a:buNone/>
            </a:pPr>
            <a:r>
              <a:rPr lang="en-GB" b="1" dirty="0"/>
              <a:t> </a:t>
            </a:r>
            <a:endParaRPr lang="en-GB" dirty="0"/>
          </a:p>
          <a:p>
            <a:pPr>
              <a:buNone/>
            </a:pPr>
            <a:r>
              <a:rPr lang="en-GB" b="1" dirty="0"/>
              <a:t> </a:t>
            </a:r>
            <a:endParaRPr lang="en-GB" dirty="0"/>
          </a:p>
          <a:p>
            <a:pPr algn="ctr">
              <a:buNone/>
            </a:pPr>
            <a:r>
              <a:rPr lang="en-GB" sz="5700" b="1" dirty="0">
                <a:solidFill>
                  <a:srgbClr val="FF0000"/>
                </a:solidFill>
              </a:rPr>
              <a:t>Friday 12</a:t>
            </a:r>
            <a:r>
              <a:rPr lang="en-GB" sz="5700" b="1" baseline="30000" dirty="0">
                <a:solidFill>
                  <a:srgbClr val="FF0000"/>
                </a:solidFill>
              </a:rPr>
              <a:t>th</a:t>
            </a:r>
            <a:r>
              <a:rPr lang="en-GB" sz="5700" b="1" dirty="0">
                <a:solidFill>
                  <a:srgbClr val="FF0000"/>
                </a:solidFill>
              </a:rPr>
              <a:t> May - 6 pm to 8 pm</a:t>
            </a:r>
            <a:endParaRPr lang="en-GB" sz="5700" dirty="0">
              <a:solidFill>
                <a:srgbClr val="FF0000"/>
              </a:solidFill>
            </a:endParaRPr>
          </a:p>
          <a:p>
            <a:pPr algn="ctr">
              <a:buNone/>
            </a:pPr>
            <a:endParaRPr lang="en-GB" sz="1700" dirty="0">
              <a:solidFill>
                <a:srgbClr val="FF0000"/>
              </a:solidFill>
            </a:endParaRPr>
          </a:p>
          <a:p>
            <a:pPr algn="ctr">
              <a:buNone/>
            </a:pPr>
            <a:r>
              <a:rPr lang="en-GB" sz="5700" b="1" dirty="0">
                <a:solidFill>
                  <a:srgbClr val="FF0000"/>
                </a:solidFill>
              </a:rPr>
              <a:t>Saturday 13</a:t>
            </a:r>
            <a:r>
              <a:rPr lang="en-GB" sz="5700" b="1" baseline="30000" dirty="0">
                <a:solidFill>
                  <a:srgbClr val="FF0000"/>
                </a:solidFill>
              </a:rPr>
              <a:t>th</a:t>
            </a:r>
            <a:r>
              <a:rPr lang="en-GB" sz="5700" b="1" dirty="0">
                <a:solidFill>
                  <a:srgbClr val="FF0000"/>
                </a:solidFill>
              </a:rPr>
              <a:t> May - 10 am to 4 </a:t>
            </a:r>
            <a:r>
              <a:rPr lang="en-GB" sz="5700" b="1" dirty="0" smtClean="0">
                <a:solidFill>
                  <a:srgbClr val="FF0000"/>
                </a:solidFill>
              </a:rPr>
              <a:t>pm</a:t>
            </a:r>
          </a:p>
          <a:p>
            <a:pPr algn="ctr">
              <a:buNone/>
            </a:pPr>
            <a:endParaRPr lang="en-GB" dirty="0">
              <a:solidFill>
                <a:srgbClr val="FF0000"/>
              </a:solidFill>
            </a:endParaRPr>
          </a:p>
          <a:p>
            <a:pPr algn="ctr">
              <a:buNone/>
            </a:pPr>
            <a:r>
              <a:rPr lang="en-GB" sz="5700" b="1" dirty="0">
                <a:solidFill>
                  <a:srgbClr val="FF0000"/>
                </a:solidFill>
              </a:rPr>
              <a:t>  </a:t>
            </a:r>
            <a:r>
              <a:rPr lang="en-GB" sz="5700" b="1" dirty="0" smtClean="0">
                <a:solidFill>
                  <a:srgbClr val="FF0000"/>
                </a:solidFill>
              </a:rPr>
              <a:t> </a:t>
            </a:r>
            <a:r>
              <a:rPr lang="en-GB" sz="5700" b="1" dirty="0">
                <a:solidFill>
                  <a:srgbClr val="FF0000"/>
                </a:solidFill>
              </a:rPr>
              <a:t>in Weobley Village </a:t>
            </a:r>
            <a:r>
              <a:rPr lang="en-GB" sz="5700" b="1" dirty="0" smtClean="0">
                <a:solidFill>
                  <a:srgbClr val="FF0000"/>
                </a:solidFill>
              </a:rPr>
              <a:t>Hall</a:t>
            </a:r>
            <a:r>
              <a:rPr lang="en-GB" sz="5700" b="1" dirty="0">
                <a:solidFill>
                  <a:srgbClr val="FF0000"/>
                </a:solidFill>
              </a:rPr>
              <a:t> </a:t>
            </a:r>
            <a:endParaRPr lang="en-GB" sz="5700" dirty="0">
              <a:solidFill>
                <a:srgbClr val="FF0000"/>
              </a:solidFill>
            </a:endParaRPr>
          </a:p>
        </p:txBody>
      </p:sp>
      <p:pic>
        <p:nvPicPr>
          <p:cNvPr id="4" name="Picture 3"/>
          <p:cNvPicPr/>
          <p:nvPr/>
        </p:nvPicPr>
        <p:blipFill>
          <a:blip r:embed="rId2" cstate="print"/>
          <a:srcRect/>
          <a:stretch>
            <a:fillRect/>
          </a:stretch>
        </p:blipFill>
        <p:spPr bwMode="auto">
          <a:xfrm>
            <a:off x="5436096" y="1196752"/>
            <a:ext cx="2552700" cy="246697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692696"/>
            <a:ext cx="7920880" cy="5509200"/>
          </a:xfrm>
          <a:prstGeom prst="rect">
            <a:avLst/>
          </a:prstGeom>
        </p:spPr>
        <p:txBody>
          <a:bodyPr wrap="square">
            <a:spAutoFit/>
          </a:bodyPr>
          <a:lstStyle/>
          <a:p>
            <a:r>
              <a:rPr lang="en-GB" sz="3200" b="1" dirty="0" smtClean="0">
                <a:solidFill>
                  <a:srgbClr val="FF0000"/>
                </a:solidFill>
              </a:rPr>
              <a:t>How can you take part?</a:t>
            </a:r>
            <a:endParaRPr lang="en-GB" sz="3200" dirty="0" smtClean="0">
              <a:solidFill>
                <a:srgbClr val="FF0000"/>
              </a:solidFill>
            </a:endParaRPr>
          </a:p>
          <a:p>
            <a:r>
              <a:rPr lang="en-GB" sz="3200" dirty="0" smtClean="0"/>
              <a:t>Come along to this community drop–in event and share your views on the next stage of our Neighbourhood Plan – our ‘</a:t>
            </a:r>
            <a:r>
              <a:rPr lang="en-GB" sz="3200" b="1" dirty="0" smtClean="0"/>
              <a:t>vision’ </a:t>
            </a:r>
            <a:r>
              <a:rPr lang="en-GB" sz="3200" dirty="0" smtClean="0"/>
              <a:t>for the parish</a:t>
            </a:r>
            <a:r>
              <a:rPr lang="en-GB" sz="3200" b="1" dirty="0" smtClean="0"/>
              <a:t> and our objectives and draft policy options </a:t>
            </a:r>
            <a:r>
              <a:rPr lang="en-GB" sz="3200" dirty="0" smtClean="0"/>
              <a:t>produced from the questionnaire that YOU completed!</a:t>
            </a:r>
          </a:p>
          <a:p>
            <a:endParaRPr lang="en-GB" sz="3200" dirty="0" smtClean="0"/>
          </a:p>
          <a:p>
            <a:r>
              <a:rPr lang="en-GB" sz="3200" dirty="0" smtClean="0"/>
              <a:t>We still need your comments &amp; suggestions - the </a:t>
            </a:r>
            <a:r>
              <a:rPr lang="en-GB" sz="3200" b="1" dirty="0" smtClean="0"/>
              <a:t>FINAL PLAN</a:t>
            </a:r>
            <a:r>
              <a:rPr lang="en-GB" sz="3200" dirty="0" smtClean="0"/>
              <a:t> is just around the corner, but it must represent your wishes!</a:t>
            </a:r>
            <a:endParaRPr lang="en-GB"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B050"/>
                </a:solidFill>
              </a:rPr>
              <a:t>What next?</a:t>
            </a:r>
            <a:endParaRPr lang="en-GB" dirty="0">
              <a:solidFill>
                <a:srgbClr val="00B050"/>
              </a:solidFill>
            </a:endParaRPr>
          </a:p>
        </p:txBody>
      </p:sp>
      <p:sp>
        <p:nvSpPr>
          <p:cNvPr id="3" name="Content Placeholder 2"/>
          <p:cNvSpPr>
            <a:spLocks noGrp="1"/>
          </p:cNvSpPr>
          <p:nvPr>
            <p:ph idx="1"/>
          </p:nvPr>
        </p:nvSpPr>
        <p:spPr/>
        <p:txBody>
          <a:bodyPr>
            <a:normAutofit lnSpcReduction="10000"/>
          </a:bodyPr>
          <a:lstStyle/>
          <a:p>
            <a:r>
              <a:rPr lang="en-GB" dirty="0" smtClean="0"/>
              <a:t>Prepare 1</a:t>
            </a:r>
            <a:r>
              <a:rPr lang="en-GB" baseline="30000" dirty="0" smtClean="0"/>
              <a:t>st</a:t>
            </a:r>
            <a:r>
              <a:rPr lang="en-GB" dirty="0" smtClean="0"/>
              <a:t> draft of Plan document</a:t>
            </a:r>
          </a:p>
          <a:p>
            <a:r>
              <a:rPr lang="en-GB" dirty="0" smtClean="0"/>
              <a:t>Pre-submission of the Community Consultation and publicity of the draft Plan to Herefordshire Council (Regulation 14)</a:t>
            </a:r>
          </a:p>
          <a:p>
            <a:r>
              <a:rPr lang="en-GB" dirty="0" smtClean="0"/>
              <a:t>Prepare the Consultation Statement and Basic Condition Statement</a:t>
            </a:r>
          </a:p>
          <a:p>
            <a:r>
              <a:rPr lang="en-GB" dirty="0" smtClean="0"/>
              <a:t>Prepare 2</a:t>
            </a:r>
            <a:r>
              <a:rPr lang="en-GB" baseline="30000" dirty="0" smtClean="0"/>
              <a:t>nd</a:t>
            </a:r>
            <a:r>
              <a:rPr lang="en-GB" dirty="0" smtClean="0"/>
              <a:t> draft of Plan document</a:t>
            </a:r>
          </a:p>
          <a:p>
            <a:r>
              <a:rPr lang="en-GB" dirty="0" smtClean="0"/>
              <a:t>Issue a report to the Parish Council for approval</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B050"/>
                </a:solidFill>
              </a:rPr>
              <a:t>The Final Stages</a:t>
            </a:r>
            <a:endParaRPr lang="en-GB" dirty="0">
              <a:solidFill>
                <a:srgbClr val="00B050"/>
              </a:solidFill>
            </a:endParaRPr>
          </a:p>
        </p:txBody>
      </p:sp>
      <p:sp>
        <p:nvSpPr>
          <p:cNvPr id="3" name="Content Placeholder 2"/>
          <p:cNvSpPr>
            <a:spLocks noGrp="1"/>
          </p:cNvSpPr>
          <p:nvPr>
            <p:ph idx="1"/>
          </p:nvPr>
        </p:nvSpPr>
        <p:spPr/>
        <p:txBody>
          <a:bodyPr/>
          <a:lstStyle/>
          <a:p>
            <a:r>
              <a:rPr lang="en-GB" dirty="0" smtClean="0"/>
              <a:t>Forward Plan to Local Authority  (Regulation 15)</a:t>
            </a:r>
          </a:p>
          <a:p>
            <a:r>
              <a:rPr lang="en-GB" dirty="0" smtClean="0"/>
              <a:t>6  week Consultation period (Regulation 16)</a:t>
            </a:r>
          </a:p>
          <a:p>
            <a:r>
              <a:rPr lang="en-GB" dirty="0" smtClean="0"/>
              <a:t>Independent Examination and modification</a:t>
            </a:r>
          </a:p>
          <a:p>
            <a:r>
              <a:rPr lang="en-GB" dirty="0" smtClean="0"/>
              <a:t>Hold Parish Referendum</a:t>
            </a:r>
          </a:p>
          <a:p>
            <a:r>
              <a:rPr lang="en-GB" dirty="0" smtClean="0"/>
              <a:t>Final Plan made and adopted</a:t>
            </a:r>
          </a:p>
          <a:p>
            <a:r>
              <a:rPr lang="en-GB" dirty="0" smtClean="0"/>
              <a:t>Delivery of the Plan</a:t>
            </a:r>
          </a:p>
          <a:p>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436</TotalTime>
  <Words>630</Words>
  <Application>Microsoft Office PowerPoint</Application>
  <PresentationFormat>On-screen Show (4:3)</PresentationFormat>
  <Paragraphs>80</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Weobley Parish  Neighbourhood Development Plan (NDP)</vt:lpstr>
      <vt:lpstr>What has been achieved so far</vt:lpstr>
      <vt:lpstr>What has been achieved so far</vt:lpstr>
      <vt:lpstr>Where we are now</vt:lpstr>
      <vt:lpstr>Vision</vt:lpstr>
      <vt:lpstr>Community Consultation</vt:lpstr>
      <vt:lpstr>PowerPoint Presentation</vt:lpstr>
      <vt:lpstr>What next?</vt:lpstr>
      <vt:lpstr>The Final Stages</vt:lpstr>
      <vt:lpstr>Community Consultation Event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Weobley Parish  Neighbourhood Development Plan (NDP)</dc:title>
  <dc:creator>John Anderson</dc:creator>
  <cp:lastModifiedBy>Lesley</cp:lastModifiedBy>
  <cp:revision>34</cp:revision>
  <dcterms:created xsi:type="dcterms:W3CDTF">2017-04-25T08:57:13Z</dcterms:created>
  <dcterms:modified xsi:type="dcterms:W3CDTF">2017-04-28T14:54:11Z</dcterms:modified>
</cp:coreProperties>
</file>